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ags/tag1.xml" ContentType="application/vnd.openxmlformats-officedocument.presentationml.tags+xml"/>
  <Override PartName="/ppt/theme/themeOverride5.xml" ContentType="application/vnd.openxmlformats-officedocument.themeOverride+xml"/>
  <Override PartName="/ppt/tags/tag2.xml" ContentType="application/vnd.openxmlformats-officedocument.presentationml.tags+xml"/>
  <Override PartName="/ppt/theme/themeOverride6.xml" ContentType="application/vnd.openxmlformats-officedocument.themeOverride+xml"/>
  <Override PartName="/ppt/tags/tag3.xml" ContentType="application/vnd.openxmlformats-officedocument.presentationml.tags+xml"/>
  <Override PartName="/ppt/theme/themeOverride7.xml" ContentType="application/vnd.openxmlformats-officedocument.themeOverride+xml"/>
  <Override PartName="/ppt/tags/tag4.xml" ContentType="application/vnd.openxmlformats-officedocument.presentationml.tags+xml"/>
  <Override PartName="/ppt/theme/themeOverride8.xml" ContentType="application/vnd.openxmlformats-officedocument.themeOverride+xml"/>
  <Override PartName="/ppt/tags/tag5.xml" ContentType="application/vnd.openxmlformats-officedocument.presentationml.tags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ags/tag6.xml" ContentType="application/vnd.openxmlformats-officedocument.presentationml.tags+xml"/>
  <Override PartName="/ppt/theme/themeOverride11.xml" ContentType="application/vnd.openxmlformats-officedocument.themeOverride+xml"/>
  <Override PartName="/ppt/tags/tag7.xml" ContentType="application/vnd.openxmlformats-officedocument.presentationml.tags+xml"/>
  <Override PartName="/ppt/theme/themeOverride1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17"/>
  </p:notesMasterIdLst>
  <p:handoutMasterIdLst>
    <p:handoutMasterId r:id="rId18"/>
  </p:handoutMasterIdLst>
  <p:sldIdLst>
    <p:sldId id="290" r:id="rId3"/>
    <p:sldId id="258" r:id="rId4"/>
    <p:sldId id="386" r:id="rId5"/>
    <p:sldId id="393" r:id="rId6"/>
    <p:sldId id="431" r:id="rId7"/>
    <p:sldId id="432" r:id="rId8"/>
    <p:sldId id="433" r:id="rId9"/>
    <p:sldId id="434" r:id="rId10"/>
    <p:sldId id="435" r:id="rId11"/>
    <p:sldId id="436" r:id="rId12"/>
    <p:sldId id="437" r:id="rId13"/>
    <p:sldId id="438" r:id="rId14"/>
    <p:sldId id="439" r:id="rId15"/>
    <p:sldId id="415" r:id="rId16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30BB"/>
    <a:srgbClr val="034ABD"/>
    <a:srgbClr val="0B5CB5"/>
    <a:srgbClr val="130868"/>
    <a:srgbClr val="210DB3"/>
    <a:srgbClr val="106F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63" autoAdjust="0"/>
    <p:restoredTop sz="91826" autoAdjust="0"/>
  </p:normalViewPr>
  <p:slideViewPr>
    <p:cSldViewPr>
      <p:cViewPr varScale="1">
        <p:scale>
          <a:sx n="67" d="100"/>
          <a:sy n="67" d="100"/>
        </p:scale>
        <p:origin x="-147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orient="horz" pos="2208"/>
        <p:guide pos="2160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/>
              <a:t>10/16/2020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/>
              <a:t>10/16/2020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/>
              <a:t>10/16/2020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10/16/2020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10/16/2020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10/16/2020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10/16/2020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0.wma"/><Relationship Id="rId7" Type="http://schemas.openxmlformats.org/officeDocument/2006/relationships/image" Target="../media/image4.png"/><Relationship Id="rId2" Type="http://schemas.openxmlformats.org/officeDocument/2006/relationships/tags" Target="../tags/tag5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wm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2.wma"/><Relationship Id="rId7" Type="http://schemas.openxmlformats.org/officeDocument/2006/relationships/image" Target="../media/image4.png"/><Relationship Id="rId2" Type="http://schemas.openxmlformats.org/officeDocument/2006/relationships/tags" Target="../tags/tag6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wma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3.wma"/><Relationship Id="rId7" Type="http://schemas.openxmlformats.org/officeDocument/2006/relationships/image" Target="../media/image4.png"/><Relationship Id="rId2" Type="http://schemas.openxmlformats.org/officeDocument/2006/relationships/tags" Target="../tags/tag7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3.wm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wma"/><Relationship Id="rId2" Type="http://schemas.microsoft.com/office/2007/relationships/media" Target="../media/media14.wma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7" Type="http://schemas.openxmlformats.org/officeDocument/2006/relationships/image" Target="../media/image4.png"/><Relationship Id="rId2" Type="http://schemas.microsoft.com/office/2007/relationships/media" Target="../media/media4.wma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5.jpe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7" Type="http://schemas.openxmlformats.org/officeDocument/2006/relationships/image" Target="../media/image4.png"/><Relationship Id="rId2" Type="http://schemas.microsoft.com/office/2007/relationships/media" Target="../media/media5.wma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6.wma"/><Relationship Id="rId7" Type="http://schemas.openxmlformats.org/officeDocument/2006/relationships/image" Target="../media/image7.jpeg"/><Relationship Id="rId2" Type="http://schemas.openxmlformats.org/officeDocument/2006/relationships/tags" Target="../tags/tag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wma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7.wma"/><Relationship Id="rId7" Type="http://schemas.openxmlformats.org/officeDocument/2006/relationships/image" Target="../media/image8.jpeg"/><Relationship Id="rId2" Type="http://schemas.openxmlformats.org/officeDocument/2006/relationships/tags" Target="../tags/tag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wma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8.wma"/><Relationship Id="rId7" Type="http://schemas.openxmlformats.org/officeDocument/2006/relationships/image" Target="../media/image9.png"/><Relationship Id="rId2" Type="http://schemas.openxmlformats.org/officeDocument/2006/relationships/tags" Target="../tags/tag3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wma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9.wma"/><Relationship Id="rId7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wm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</a:t>
            </a:r>
            <a:r>
              <a:rPr lang="en-US" sz="32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Language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Lecture 22</a:t>
            </a: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21"/>
    </mc:Choice>
    <mc:Fallback>
      <p:transition spd="slow" advTm="5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Advanced Indexed Addressing Mode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10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623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dirty="0"/>
              <a:t>Base plus offset addressing </a:t>
            </a:r>
            <a:r>
              <a:rPr lang="pt-BR" sz="2400" b="1" dirty="0" smtClean="0"/>
              <a:t>modes</a:t>
            </a:r>
            <a:endParaRPr lang="fa-IR" sz="2400" b="1" dirty="0" smtClean="0"/>
          </a:p>
          <a:p>
            <a:pPr marL="7429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Pre-indexed </a:t>
            </a:r>
            <a:r>
              <a:rPr lang="en-US" sz="2000" b="1" dirty="0"/>
              <a:t>addressing mode with </a:t>
            </a:r>
            <a:r>
              <a:rPr lang="en-US" sz="2000" b="1" dirty="0" err="1"/>
              <a:t>writeback</a:t>
            </a:r>
            <a:r>
              <a:rPr lang="en-US" sz="2000" b="1" dirty="0"/>
              <a:t> and fixed </a:t>
            </a:r>
            <a:r>
              <a:rPr lang="en-US" sz="2000" b="1" dirty="0" smtClean="0"/>
              <a:t>offset</a:t>
            </a:r>
          </a:p>
          <a:p>
            <a:pPr marL="12001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The </a:t>
            </a:r>
            <a:r>
              <a:rPr lang="en-US" sz="2000" b="1" dirty="0"/>
              <a:t>calculated pointer is written back to the pointing </a:t>
            </a:r>
            <a:r>
              <a:rPr lang="en-US" sz="2000" b="1" dirty="0" smtClean="0"/>
              <a:t>register</a:t>
            </a:r>
          </a:p>
          <a:p>
            <a:pPr marL="914400" lvl="4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LDR R1, =0x10000000 ; </a:t>
            </a:r>
            <a:r>
              <a:rPr lang="en-US" sz="2000" b="1" dirty="0">
                <a:solidFill>
                  <a:srgbClr val="00B050"/>
                </a:solidFill>
              </a:rPr>
              <a:t>load the address of first location</a:t>
            </a:r>
          </a:p>
          <a:p>
            <a:pPr marL="914400" lvl="4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STR R5, [R1] ; </a:t>
            </a:r>
            <a:r>
              <a:rPr lang="en-US" sz="2000" b="1" dirty="0">
                <a:solidFill>
                  <a:srgbClr val="00B050"/>
                </a:solidFill>
              </a:rPr>
              <a:t>store R5 to location 0x10000000</a:t>
            </a:r>
          </a:p>
          <a:p>
            <a:pPr marL="914400" lvl="4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STR R5, [R1, #4</a:t>
            </a:r>
            <a:r>
              <a:rPr lang="en-US" sz="2000" b="1" dirty="0" smtClean="0">
                <a:solidFill>
                  <a:srgbClr val="C00000"/>
                </a:solidFill>
              </a:rPr>
              <a:t>]!;</a:t>
            </a:r>
            <a:r>
              <a:rPr lang="en-US" sz="2000" b="1" dirty="0" smtClean="0">
                <a:solidFill>
                  <a:srgbClr val="00B050"/>
                </a:solidFill>
              </a:rPr>
              <a:t> </a:t>
            </a:r>
            <a:r>
              <a:rPr lang="en-US" sz="2000" b="1" dirty="0">
                <a:solidFill>
                  <a:srgbClr val="00B050"/>
                </a:solidFill>
              </a:rPr>
              <a:t>store R5 to location 0x10000000 + 4 (0x10000004)</a:t>
            </a:r>
          </a:p>
          <a:p>
            <a:pPr marL="914400" lvl="4">
              <a:lnSpc>
                <a:spcPct val="150000"/>
              </a:lnSpc>
            </a:pPr>
            <a:r>
              <a:rPr lang="en-US" sz="2000" b="1" dirty="0" smtClean="0">
                <a:solidFill>
                  <a:srgbClr val="00B050"/>
                </a:solidFill>
              </a:rPr>
              <a:t>		; </a:t>
            </a:r>
            <a:r>
              <a:rPr lang="en-US" sz="2000" b="1" dirty="0" err="1">
                <a:solidFill>
                  <a:srgbClr val="00B050"/>
                </a:solidFill>
              </a:rPr>
              <a:t>writeback</a:t>
            </a:r>
            <a:r>
              <a:rPr lang="en-US" sz="2000" b="1" dirty="0">
                <a:solidFill>
                  <a:srgbClr val="00B050"/>
                </a:solidFill>
              </a:rPr>
              <a:t> makes R1 = 0x10000004</a:t>
            </a:r>
          </a:p>
          <a:p>
            <a:pPr marL="914400" lvl="4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STR R5, [R1, #4</a:t>
            </a:r>
            <a:r>
              <a:rPr lang="en-US" sz="2000" b="1" dirty="0" smtClean="0">
                <a:solidFill>
                  <a:srgbClr val="C00000"/>
                </a:solidFill>
              </a:rPr>
              <a:t>]!; </a:t>
            </a:r>
            <a:r>
              <a:rPr lang="en-US" sz="2000" b="1" dirty="0">
                <a:solidFill>
                  <a:srgbClr val="00B050"/>
                </a:solidFill>
              </a:rPr>
              <a:t>store R5 to location 0x10000004 + 4 (0x10000008)</a:t>
            </a:r>
          </a:p>
          <a:p>
            <a:pPr marL="914400" lvl="4">
              <a:lnSpc>
                <a:spcPct val="150000"/>
              </a:lnSpc>
            </a:pPr>
            <a:r>
              <a:rPr lang="en-US" sz="2000" b="1" dirty="0" smtClean="0">
                <a:solidFill>
                  <a:srgbClr val="00B050"/>
                </a:solidFill>
              </a:rPr>
              <a:t>		; </a:t>
            </a:r>
            <a:r>
              <a:rPr lang="en-US" sz="2000" b="1" dirty="0" err="1">
                <a:solidFill>
                  <a:srgbClr val="00B050"/>
                </a:solidFill>
              </a:rPr>
              <a:t>writeback</a:t>
            </a:r>
            <a:r>
              <a:rPr lang="en-US" sz="2000" b="1" dirty="0">
                <a:solidFill>
                  <a:srgbClr val="00B050"/>
                </a:solidFill>
              </a:rPr>
              <a:t> makes R1 = 0x10000008</a:t>
            </a:r>
          </a:p>
          <a:p>
            <a:pPr marL="914400" lvl="4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STR R5, [R1, #4</a:t>
            </a:r>
            <a:r>
              <a:rPr lang="en-US" sz="2000" b="1" dirty="0" smtClean="0">
                <a:solidFill>
                  <a:srgbClr val="C00000"/>
                </a:solidFill>
              </a:rPr>
              <a:t>]!; </a:t>
            </a:r>
            <a:r>
              <a:rPr lang="en-US" sz="2000" b="1" dirty="0">
                <a:solidFill>
                  <a:srgbClr val="00B050"/>
                </a:solidFill>
              </a:rPr>
              <a:t>store R5 to location 0x10000008 + 4 (0x1000000C)</a:t>
            </a:r>
          </a:p>
          <a:p>
            <a:pPr marL="914400" lvl="4">
              <a:lnSpc>
                <a:spcPct val="150000"/>
              </a:lnSpc>
            </a:pPr>
            <a:r>
              <a:rPr lang="en-US" sz="2000" b="1" dirty="0" smtClean="0">
                <a:solidFill>
                  <a:srgbClr val="00B050"/>
                </a:solidFill>
              </a:rPr>
              <a:t>		; </a:t>
            </a:r>
            <a:r>
              <a:rPr lang="en-US" sz="2000" b="1" dirty="0" err="1">
                <a:solidFill>
                  <a:srgbClr val="00B050"/>
                </a:solidFill>
              </a:rPr>
              <a:t>writeback</a:t>
            </a:r>
            <a:r>
              <a:rPr lang="en-US" sz="2000" b="1" dirty="0">
                <a:solidFill>
                  <a:srgbClr val="00B050"/>
                </a:solidFill>
              </a:rPr>
              <a:t> makes R1 = 0x1000000C</a:t>
            </a:r>
            <a:endParaRPr lang="en-US" sz="2000" b="1" dirty="0" smtClean="0">
              <a:solidFill>
                <a:srgbClr val="00B050"/>
              </a:solidFill>
            </a:endParaRPr>
          </a:p>
          <a:p>
            <a:pPr marL="0" lvl="2">
              <a:lnSpc>
                <a:spcPct val="150000"/>
              </a:lnSpc>
            </a:pPr>
            <a:endParaRPr lang="en-US" sz="2400" b="1" dirty="0"/>
          </a:p>
          <a:p>
            <a:pPr lvl="2">
              <a:lnSpc>
                <a:spcPct val="150000"/>
              </a:lnSpc>
            </a:pPr>
            <a:endParaRPr lang="pt-BR" b="1" dirty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6308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64754"/>
    </mc:Choice>
    <mc:Fallback>
      <p:transition spd="slow" advTm="164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Advanced Indexed Addressing Mode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11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dirty="0"/>
              <a:t>Base plus offset addressing </a:t>
            </a:r>
            <a:r>
              <a:rPr lang="pt-BR" sz="2400" b="1" dirty="0" smtClean="0"/>
              <a:t>modes</a:t>
            </a:r>
            <a:endParaRPr lang="fa-IR" sz="2400" b="1" dirty="0" smtClean="0"/>
          </a:p>
          <a:p>
            <a:pPr marL="7429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Post-indexed addressing mode with fixed </a:t>
            </a:r>
            <a:r>
              <a:rPr lang="en-US" sz="2000" b="1" dirty="0" smtClean="0"/>
              <a:t>offset</a:t>
            </a:r>
          </a:p>
          <a:p>
            <a:pPr marL="12001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Update pointer after </a:t>
            </a:r>
            <a:r>
              <a:rPr lang="en-US" sz="2000" b="1" dirty="0"/>
              <a:t>the load/store operation </a:t>
            </a:r>
            <a:endParaRPr lang="en-US" sz="2000" b="1" dirty="0" smtClean="0"/>
          </a:p>
          <a:p>
            <a:pPr marL="914400" lvl="4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STR R1, [R2], #4 </a:t>
            </a:r>
            <a:r>
              <a:rPr lang="en-US" sz="2000" b="1" dirty="0">
                <a:solidFill>
                  <a:srgbClr val="00B050"/>
                </a:solidFill>
              </a:rPr>
              <a:t>; store R1 into memory pointed to </a:t>
            </a:r>
            <a:r>
              <a:rPr lang="en-US" sz="2000" b="1" dirty="0" smtClean="0">
                <a:solidFill>
                  <a:srgbClr val="00B050"/>
                </a:solidFill>
              </a:rPr>
              <a:t>by </a:t>
            </a:r>
            <a:r>
              <a:rPr lang="en-US" sz="2000" b="1" dirty="0">
                <a:solidFill>
                  <a:srgbClr val="00B050"/>
                </a:solidFill>
              </a:rPr>
              <a:t>R2 and then </a:t>
            </a:r>
            <a:r>
              <a:rPr lang="en-US" sz="2000" b="1" dirty="0" smtClean="0">
                <a:solidFill>
                  <a:srgbClr val="00B050"/>
                </a:solidFill>
              </a:rPr>
              <a:t>			write </a:t>
            </a:r>
            <a:r>
              <a:rPr lang="en-US" sz="2000" b="1" dirty="0">
                <a:solidFill>
                  <a:srgbClr val="00B050"/>
                </a:solidFill>
              </a:rPr>
              <a:t>back R2 + 4 to R2</a:t>
            </a:r>
          </a:p>
          <a:p>
            <a:pPr marL="914400" lvl="4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LDRB R5, [R3], #1 </a:t>
            </a:r>
            <a:r>
              <a:rPr lang="en-US" sz="2000" b="1" dirty="0">
                <a:solidFill>
                  <a:srgbClr val="00B050"/>
                </a:solidFill>
              </a:rPr>
              <a:t>; load a byte from memory pointed </a:t>
            </a:r>
            <a:r>
              <a:rPr lang="en-US" sz="2000" b="1" dirty="0" smtClean="0">
                <a:solidFill>
                  <a:srgbClr val="00B050"/>
                </a:solidFill>
              </a:rPr>
              <a:t>to </a:t>
            </a:r>
            <a:r>
              <a:rPr lang="en-US" sz="2000" b="1" dirty="0">
                <a:solidFill>
                  <a:srgbClr val="00B050"/>
                </a:solidFill>
              </a:rPr>
              <a:t>by R3 and </a:t>
            </a:r>
            <a:r>
              <a:rPr lang="en-US" sz="2000" b="1" dirty="0" smtClean="0">
                <a:solidFill>
                  <a:srgbClr val="00B050"/>
                </a:solidFill>
              </a:rPr>
              <a:t>			then </a:t>
            </a:r>
            <a:r>
              <a:rPr lang="en-US" sz="2000" b="1" dirty="0">
                <a:solidFill>
                  <a:srgbClr val="00B050"/>
                </a:solidFill>
              </a:rPr>
              <a:t>write back R3 + 1 to R3</a:t>
            </a:r>
            <a:endParaRPr lang="en-US" sz="2400" b="1" dirty="0">
              <a:solidFill>
                <a:srgbClr val="00B050"/>
              </a:solidFill>
            </a:endParaRPr>
          </a:p>
          <a:p>
            <a:pPr lvl="2">
              <a:lnSpc>
                <a:spcPct val="150000"/>
              </a:lnSpc>
            </a:pPr>
            <a:endParaRPr lang="pt-BR" b="1" dirty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49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6685"/>
    </mc:Choice>
    <mc:Fallback>
      <p:transition spd="slow" advTm="76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Advanced Indexed Addressing Mode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12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Pre-indexed address mode with offset of a shifted register</a:t>
            </a:r>
            <a:endParaRPr lang="fa-IR" sz="2400" b="1" dirty="0" smtClean="0"/>
          </a:p>
          <a:p>
            <a:pPr marL="7429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Simple format</a:t>
            </a:r>
          </a:p>
          <a:p>
            <a:pPr marL="914400" lvl="4"/>
            <a:r>
              <a:rPr lang="en-US" sz="2000" b="1" dirty="0" smtClean="0">
                <a:solidFill>
                  <a:srgbClr val="C00000"/>
                </a:solidFill>
              </a:rPr>
              <a:t>LDR </a:t>
            </a:r>
            <a:r>
              <a:rPr lang="en-US" sz="2000" b="1" dirty="0">
                <a:solidFill>
                  <a:srgbClr val="C00000"/>
                </a:solidFill>
              </a:rPr>
              <a:t>Rd, [</a:t>
            </a:r>
            <a:r>
              <a:rPr lang="en-US" sz="2000" b="1" dirty="0" err="1">
                <a:solidFill>
                  <a:srgbClr val="C00000"/>
                </a:solidFill>
              </a:rPr>
              <a:t>Rm</a:t>
            </a:r>
            <a:r>
              <a:rPr lang="en-US" sz="2000" b="1" dirty="0">
                <a:solidFill>
                  <a:srgbClr val="C00000"/>
                </a:solidFill>
              </a:rPr>
              <a:t>, </a:t>
            </a:r>
            <a:r>
              <a:rPr lang="en-US" sz="2000" b="1" dirty="0" err="1">
                <a:solidFill>
                  <a:srgbClr val="C00000"/>
                </a:solidFill>
              </a:rPr>
              <a:t>Rn</a:t>
            </a:r>
            <a:r>
              <a:rPr lang="en-US" sz="2000" b="1" dirty="0">
                <a:solidFill>
                  <a:srgbClr val="C00000"/>
                </a:solidFill>
              </a:rPr>
              <a:t>] </a:t>
            </a:r>
            <a:r>
              <a:rPr lang="en-US" sz="2000" b="1" dirty="0">
                <a:solidFill>
                  <a:srgbClr val="00B050"/>
                </a:solidFill>
              </a:rPr>
              <a:t>; Rd is loaded from location </a:t>
            </a:r>
            <a:r>
              <a:rPr lang="en-US" sz="2000" b="1" dirty="0" err="1">
                <a:solidFill>
                  <a:srgbClr val="00B050"/>
                </a:solidFill>
              </a:rPr>
              <a:t>Rm</a:t>
            </a:r>
            <a:r>
              <a:rPr lang="en-US" sz="2000" b="1" dirty="0">
                <a:solidFill>
                  <a:srgbClr val="00B050"/>
                </a:solidFill>
              </a:rPr>
              <a:t> + </a:t>
            </a:r>
            <a:r>
              <a:rPr lang="en-US" sz="2000" b="1" dirty="0" err="1">
                <a:solidFill>
                  <a:srgbClr val="00B050"/>
                </a:solidFill>
              </a:rPr>
              <a:t>Rn</a:t>
            </a:r>
            <a:r>
              <a:rPr lang="en-US" sz="2000" b="1" dirty="0">
                <a:solidFill>
                  <a:srgbClr val="00B050"/>
                </a:solidFill>
              </a:rPr>
              <a:t> of memory</a:t>
            </a:r>
          </a:p>
          <a:p>
            <a:pPr marL="914400" lvl="4"/>
            <a:r>
              <a:rPr lang="en-US" sz="2000" b="1" dirty="0">
                <a:solidFill>
                  <a:srgbClr val="C00000"/>
                </a:solidFill>
              </a:rPr>
              <a:t>STR </a:t>
            </a:r>
            <a:r>
              <a:rPr lang="en-US" sz="2000" b="1" dirty="0" err="1">
                <a:solidFill>
                  <a:srgbClr val="C00000"/>
                </a:solidFill>
              </a:rPr>
              <a:t>Rs</a:t>
            </a:r>
            <a:r>
              <a:rPr lang="en-US" sz="2000" b="1" dirty="0">
                <a:solidFill>
                  <a:srgbClr val="C00000"/>
                </a:solidFill>
              </a:rPr>
              <a:t>, [</a:t>
            </a:r>
            <a:r>
              <a:rPr lang="en-US" sz="2000" b="1" dirty="0" err="1">
                <a:solidFill>
                  <a:srgbClr val="C00000"/>
                </a:solidFill>
              </a:rPr>
              <a:t>Rm</a:t>
            </a:r>
            <a:r>
              <a:rPr lang="en-US" sz="2000" b="1" dirty="0">
                <a:solidFill>
                  <a:srgbClr val="C00000"/>
                </a:solidFill>
              </a:rPr>
              <a:t>, </a:t>
            </a:r>
            <a:r>
              <a:rPr lang="en-US" sz="2000" b="1" dirty="0" err="1">
                <a:solidFill>
                  <a:srgbClr val="C00000"/>
                </a:solidFill>
              </a:rPr>
              <a:t>Rn</a:t>
            </a:r>
            <a:r>
              <a:rPr lang="en-US" sz="2000" b="1" dirty="0">
                <a:solidFill>
                  <a:srgbClr val="C00000"/>
                </a:solidFill>
              </a:rPr>
              <a:t>] </a:t>
            </a:r>
            <a:r>
              <a:rPr lang="en-US" sz="2000" b="1" dirty="0">
                <a:solidFill>
                  <a:srgbClr val="00B050"/>
                </a:solidFill>
              </a:rPr>
              <a:t>; </a:t>
            </a:r>
            <a:r>
              <a:rPr lang="en-US" sz="2000" b="1" dirty="0" err="1">
                <a:solidFill>
                  <a:srgbClr val="00B050"/>
                </a:solidFill>
              </a:rPr>
              <a:t>Rs</a:t>
            </a:r>
            <a:r>
              <a:rPr lang="en-US" sz="2000" b="1" dirty="0">
                <a:solidFill>
                  <a:srgbClr val="00B050"/>
                </a:solidFill>
              </a:rPr>
              <a:t> is stored to location </a:t>
            </a:r>
            <a:r>
              <a:rPr lang="en-US" sz="2000" b="1" dirty="0" err="1">
                <a:solidFill>
                  <a:srgbClr val="00B050"/>
                </a:solidFill>
              </a:rPr>
              <a:t>Rm</a:t>
            </a:r>
            <a:r>
              <a:rPr lang="en-US" sz="2000" b="1" dirty="0">
                <a:solidFill>
                  <a:srgbClr val="00B050"/>
                </a:solidFill>
              </a:rPr>
              <a:t> + </a:t>
            </a:r>
            <a:r>
              <a:rPr lang="en-US" sz="2000" b="1" dirty="0" err="1">
                <a:solidFill>
                  <a:srgbClr val="00B050"/>
                </a:solidFill>
              </a:rPr>
              <a:t>Rn</a:t>
            </a:r>
            <a:r>
              <a:rPr lang="en-US" sz="2000" b="1" dirty="0">
                <a:solidFill>
                  <a:srgbClr val="00B050"/>
                </a:solidFill>
              </a:rPr>
              <a:t> of </a:t>
            </a:r>
            <a:r>
              <a:rPr lang="en-US" sz="2000" b="1" dirty="0" smtClean="0">
                <a:solidFill>
                  <a:srgbClr val="00B050"/>
                </a:solidFill>
              </a:rPr>
              <a:t>memory</a:t>
            </a:r>
          </a:p>
          <a:p>
            <a:pPr marL="8001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General format</a:t>
            </a:r>
          </a:p>
          <a:p>
            <a:pPr marL="914400" lvl="4"/>
            <a:r>
              <a:rPr lang="en-US" sz="2000" b="1" dirty="0">
                <a:solidFill>
                  <a:srgbClr val="C00000"/>
                </a:solidFill>
              </a:rPr>
              <a:t>LDR Rd, [</a:t>
            </a:r>
            <a:r>
              <a:rPr lang="en-US" sz="2000" b="1" dirty="0" err="1">
                <a:solidFill>
                  <a:srgbClr val="C00000"/>
                </a:solidFill>
              </a:rPr>
              <a:t>Rm</a:t>
            </a:r>
            <a:r>
              <a:rPr lang="en-US" sz="2000" b="1" dirty="0">
                <a:solidFill>
                  <a:srgbClr val="C00000"/>
                </a:solidFill>
              </a:rPr>
              <a:t>, </a:t>
            </a:r>
            <a:r>
              <a:rPr lang="en-US" sz="2000" b="1" dirty="0" err="1">
                <a:solidFill>
                  <a:srgbClr val="C00000"/>
                </a:solidFill>
              </a:rPr>
              <a:t>Rn</a:t>
            </a:r>
            <a:r>
              <a:rPr lang="en-US" sz="2000" b="1" dirty="0">
                <a:solidFill>
                  <a:srgbClr val="C00000"/>
                </a:solidFill>
              </a:rPr>
              <a:t>, &lt;shift&gt;] </a:t>
            </a:r>
            <a:r>
              <a:rPr lang="en-US" sz="2000" b="1" dirty="0">
                <a:solidFill>
                  <a:srgbClr val="00B050"/>
                </a:solidFill>
              </a:rPr>
              <a:t>; (Shifted </a:t>
            </a:r>
            <a:r>
              <a:rPr lang="en-US" sz="2000" b="1" dirty="0" err="1">
                <a:solidFill>
                  <a:srgbClr val="00B050"/>
                </a:solidFill>
              </a:rPr>
              <a:t>Rn</a:t>
            </a:r>
            <a:r>
              <a:rPr lang="en-US" sz="2000" b="1" dirty="0">
                <a:solidFill>
                  <a:srgbClr val="00B050"/>
                </a:solidFill>
              </a:rPr>
              <a:t>) + </a:t>
            </a:r>
            <a:r>
              <a:rPr lang="en-US" sz="2000" b="1" dirty="0" err="1">
                <a:solidFill>
                  <a:srgbClr val="00B050"/>
                </a:solidFill>
              </a:rPr>
              <a:t>Rm</a:t>
            </a:r>
            <a:r>
              <a:rPr lang="en-US" sz="2000" b="1" dirty="0">
                <a:solidFill>
                  <a:srgbClr val="00B050"/>
                </a:solidFill>
              </a:rPr>
              <a:t> is used as the address</a:t>
            </a:r>
          </a:p>
          <a:p>
            <a:pPr marL="914400" lvl="4"/>
            <a:r>
              <a:rPr lang="en-US" sz="2000" b="1" dirty="0">
                <a:solidFill>
                  <a:srgbClr val="C00000"/>
                </a:solidFill>
              </a:rPr>
              <a:t>STR Rd, [</a:t>
            </a:r>
            <a:r>
              <a:rPr lang="en-US" sz="2000" b="1" dirty="0" err="1">
                <a:solidFill>
                  <a:srgbClr val="C00000"/>
                </a:solidFill>
              </a:rPr>
              <a:t>Rm</a:t>
            </a:r>
            <a:r>
              <a:rPr lang="en-US" sz="2000" b="1" dirty="0">
                <a:solidFill>
                  <a:srgbClr val="C00000"/>
                </a:solidFill>
              </a:rPr>
              <a:t>, </a:t>
            </a:r>
            <a:r>
              <a:rPr lang="en-US" sz="2000" b="1" dirty="0" err="1">
                <a:solidFill>
                  <a:srgbClr val="C00000"/>
                </a:solidFill>
              </a:rPr>
              <a:t>Rn</a:t>
            </a:r>
            <a:r>
              <a:rPr lang="en-US" sz="2000" b="1" dirty="0">
                <a:solidFill>
                  <a:srgbClr val="C00000"/>
                </a:solidFill>
              </a:rPr>
              <a:t>, &lt;shift&gt;] </a:t>
            </a:r>
            <a:r>
              <a:rPr lang="en-US" sz="2000" b="1" dirty="0">
                <a:solidFill>
                  <a:srgbClr val="00B050"/>
                </a:solidFill>
              </a:rPr>
              <a:t>; (Shifted </a:t>
            </a:r>
            <a:r>
              <a:rPr lang="en-US" sz="2000" b="1" dirty="0" err="1">
                <a:solidFill>
                  <a:srgbClr val="00B050"/>
                </a:solidFill>
              </a:rPr>
              <a:t>Rn</a:t>
            </a:r>
            <a:r>
              <a:rPr lang="en-US" sz="2000" b="1" dirty="0">
                <a:solidFill>
                  <a:srgbClr val="00B050"/>
                </a:solidFill>
              </a:rPr>
              <a:t>) + </a:t>
            </a:r>
            <a:r>
              <a:rPr lang="en-US" sz="2000" b="1" dirty="0" err="1">
                <a:solidFill>
                  <a:srgbClr val="00B050"/>
                </a:solidFill>
              </a:rPr>
              <a:t>Rm</a:t>
            </a:r>
            <a:r>
              <a:rPr lang="en-US" sz="2000" b="1" dirty="0">
                <a:solidFill>
                  <a:srgbClr val="00B050"/>
                </a:solidFill>
              </a:rPr>
              <a:t> is used as the </a:t>
            </a:r>
            <a:r>
              <a:rPr lang="en-US" sz="2000" b="1" dirty="0" smtClean="0">
                <a:solidFill>
                  <a:srgbClr val="00B050"/>
                </a:solidFill>
              </a:rPr>
              <a:t>address</a:t>
            </a:r>
          </a:p>
          <a:p>
            <a:pPr marL="914400" lvl="4"/>
            <a:endParaRPr lang="en-US" sz="1400" b="1" dirty="0" smtClean="0">
              <a:solidFill>
                <a:srgbClr val="00B050"/>
              </a:solidFill>
            </a:endParaRPr>
          </a:p>
          <a:p>
            <a:pPr marL="914400" lvl="4"/>
            <a:endParaRPr lang="en-US" sz="1400" b="1" dirty="0">
              <a:solidFill>
                <a:srgbClr val="00B050"/>
              </a:solidFill>
            </a:endParaRPr>
          </a:p>
          <a:p>
            <a:pPr marL="914400" lvl="4"/>
            <a:endParaRPr lang="en-US" sz="1400" b="1" dirty="0" smtClean="0">
              <a:solidFill>
                <a:srgbClr val="00B050"/>
              </a:solidFill>
            </a:endParaRPr>
          </a:p>
          <a:p>
            <a:pPr marL="914400" lvl="4"/>
            <a:r>
              <a:rPr lang="en-US" b="1" dirty="0" smtClean="0">
                <a:solidFill>
                  <a:srgbClr val="C00000"/>
                </a:solidFill>
              </a:rPr>
              <a:t>LDR R1, [R2, R3, LSL #2] </a:t>
            </a:r>
            <a:r>
              <a:rPr lang="en-US" b="1" dirty="0" smtClean="0">
                <a:solidFill>
                  <a:srgbClr val="00B05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R2 + (R3 × 4) is used as the address</a:t>
            </a:r>
          </a:p>
          <a:p>
            <a:pPr marL="914400" lvl="4"/>
            <a:r>
              <a:rPr lang="en-US" b="1" dirty="0" smtClean="0">
                <a:solidFill>
                  <a:srgbClr val="C00000"/>
                </a:solidFill>
              </a:rPr>
              <a:t>STR R1, [R2, R3, LSL #1] </a:t>
            </a:r>
            <a:r>
              <a:rPr lang="en-US" b="1" dirty="0" smtClean="0">
                <a:solidFill>
                  <a:srgbClr val="00B05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R2 + (R3 × 2) is used as the address</a:t>
            </a:r>
          </a:p>
          <a:p>
            <a:pPr marL="914400" lvl="4"/>
            <a:r>
              <a:rPr lang="en-US" b="1" dirty="0" smtClean="0">
                <a:solidFill>
                  <a:srgbClr val="C00000"/>
                </a:solidFill>
              </a:rPr>
              <a:t>STRB R1, [R2, R3, LSL #2] </a:t>
            </a:r>
            <a:r>
              <a:rPr lang="en-US" b="1" dirty="0" smtClean="0">
                <a:solidFill>
                  <a:srgbClr val="00B05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R2 + (R3 × 4) is used as the address</a:t>
            </a:r>
          </a:p>
          <a:p>
            <a:pPr marL="914400" lvl="4"/>
            <a:r>
              <a:rPr lang="en-US" b="1" dirty="0">
                <a:solidFill>
                  <a:srgbClr val="00B050"/>
                </a:solidFill>
              </a:rPr>
              <a:t>; least significant byte of R1 is stored at location R2 + (R3 × 4)</a:t>
            </a:r>
          </a:p>
          <a:p>
            <a:pPr marL="914400" lvl="4"/>
            <a:r>
              <a:rPr lang="en-US" b="1" dirty="0" smtClean="0">
                <a:solidFill>
                  <a:srgbClr val="C00000"/>
                </a:solidFill>
              </a:rPr>
              <a:t>LDR R1, [R2, R3, LSR #2]</a:t>
            </a:r>
            <a:r>
              <a:rPr lang="en-US" b="1" dirty="0" smtClean="0">
                <a:solidFill>
                  <a:srgbClr val="00B050"/>
                </a:solidFill>
              </a:rPr>
              <a:t> </a:t>
            </a:r>
            <a:r>
              <a:rPr lang="en-US" b="1" dirty="0">
                <a:solidFill>
                  <a:srgbClr val="00B050"/>
                </a:solidFill>
              </a:rPr>
              <a:t>; R2 + (R3 / 4) is used as the </a:t>
            </a:r>
            <a:r>
              <a:rPr lang="en-US" b="1" dirty="0" smtClean="0">
                <a:solidFill>
                  <a:srgbClr val="00B050"/>
                </a:solidFill>
              </a:rPr>
              <a:t>address</a:t>
            </a:r>
            <a:endParaRPr lang="pt-BR" b="1" dirty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714891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32039"/>
    </mc:Choice>
    <mc:Fallback>
      <p:transition spd="slow" advTm="232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Advanced Indexed Addressing Mode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err="1"/>
              <a:t>Writeback</a:t>
            </a:r>
            <a:r>
              <a:rPr lang="en-US" sz="2400" b="1" dirty="0"/>
              <a:t> sign (!) in pre-indexed </a:t>
            </a:r>
            <a:r>
              <a:rPr lang="en-US" sz="2400" b="1" dirty="0" err="1" smtClean="0"/>
              <a:t>ld</a:t>
            </a:r>
            <a:r>
              <a:rPr lang="en-US" sz="2400" b="1" dirty="0" smtClean="0"/>
              <a:t>/</a:t>
            </a:r>
            <a:r>
              <a:rPr lang="en-US" sz="2400" b="1" dirty="0" err="1" smtClean="0"/>
              <a:t>st</a:t>
            </a:r>
            <a:r>
              <a:rPr lang="en-US" sz="2400" b="1" dirty="0" smtClean="0"/>
              <a:t> </a:t>
            </a:r>
            <a:r>
              <a:rPr lang="en-US" sz="2400" b="1" dirty="0"/>
              <a:t>with scaled </a:t>
            </a:r>
            <a:r>
              <a:rPr lang="en-US" sz="2400" b="1" dirty="0" smtClean="0"/>
              <a:t>register</a:t>
            </a:r>
            <a:endParaRPr lang="en-US" sz="2000" b="1" dirty="0" smtClean="0"/>
          </a:p>
          <a:p>
            <a:pPr marL="914400" lvl="4"/>
            <a:r>
              <a:rPr lang="en-US" sz="2000" b="1" dirty="0">
                <a:solidFill>
                  <a:srgbClr val="C00000"/>
                </a:solidFill>
              </a:rPr>
              <a:t>LDR R1, [R2, R3, LSL #2</a:t>
            </a:r>
            <a:r>
              <a:rPr lang="en-US" sz="2000" b="1" dirty="0" smtClean="0">
                <a:solidFill>
                  <a:srgbClr val="C00000"/>
                </a:solidFill>
              </a:rPr>
              <a:t>]!;</a:t>
            </a:r>
            <a:r>
              <a:rPr lang="en-US" sz="2000" b="1" dirty="0" smtClean="0">
                <a:solidFill>
                  <a:srgbClr val="00B050"/>
                </a:solidFill>
              </a:rPr>
              <a:t> </a:t>
            </a:r>
            <a:r>
              <a:rPr lang="en-US" sz="2000" b="1" dirty="0">
                <a:solidFill>
                  <a:srgbClr val="00B050"/>
                </a:solidFill>
              </a:rPr>
              <a:t>R2 + (R3 × 4) is used as the address,</a:t>
            </a:r>
          </a:p>
          <a:p>
            <a:pPr marL="1828800" lvl="6"/>
            <a:r>
              <a:rPr lang="en-US" sz="2000" b="1" dirty="0" smtClean="0">
                <a:solidFill>
                  <a:srgbClr val="00B050"/>
                </a:solidFill>
              </a:rPr>
              <a:t>	; </a:t>
            </a:r>
            <a:r>
              <a:rPr lang="en-US" sz="2000" b="1" dirty="0">
                <a:solidFill>
                  <a:srgbClr val="00B050"/>
                </a:solidFill>
              </a:rPr>
              <a:t>content of location R2 + (R3 × 4) is loaded to R1</a:t>
            </a:r>
          </a:p>
          <a:p>
            <a:pPr marL="1828800" lvl="6"/>
            <a:r>
              <a:rPr lang="en-US" sz="2000" b="1" dirty="0" smtClean="0">
                <a:solidFill>
                  <a:srgbClr val="00B050"/>
                </a:solidFill>
              </a:rPr>
              <a:t>	; </a:t>
            </a:r>
            <a:r>
              <a:rPr lang="en-US" sz="2000" b="1" dirty="0">
                <a:solidFill>
                  <a:srgbClr val="00B050"/>
                </a:solidFill>
              </a:rPr>
              <a:t>R2 = R2 + (R3 × 4) (R2 is updated.)</a:t>
            </a:r>
          </a:p>
          <a:p>
            <a:pPr marL="914400" lvl="4"/>
            <a:r>
              <a:rPr lang="en-US" sz="2000" b="1" dirty="0">
                <a:solidFill>
                  <a:srgbClr val="C00000"/>
                </a:solidFill>
              </a:rPr>
              <a:t>STR R1, [R2, R3, LSL #1</a:t>
            </a:r>
            <a:r>
              <a:rPr lang="en-US" sz="2000" b="1" dirty="0" smtClean="0">
                <a:solidFill>
                  <a:srgbClr val="C00000"/>
                </a:solidFill>
              </a:rPr>
              <a:t>]!; </a:t>
            </a:r>
            <a:r>
              <a:rPr lang="en-US" sz="2000" b="1" dirty="0">
                <a:solidFill>
                  <a:srgbClr val="00B050"/>
                </a:solidFill>
              </a:rPr>
              <a:t>R2 + (R3 × 2) is used as the address</a:t>
            </a:r>
          </a:p>
          <a:p>
            <a:pPr marL="2743200" lvl="8"/>
            <a:r>
              <a:rPr lang="en-US" sz="2000" b="1" dirty="0">
                <a:solidFill>
                  <a:srgbClr val="00B050"/>
                </a:solidFill>
              </a:rPr>
              <a:t>; R1 is stored to location R2 + (R3 × 2)</a:t>
            </a:r>
          </a:p>
          <a:p>
            <a:pPr marL="1828800" lvl="6"/>
            <a:r>
              <a:rPr lang="en-US" sz="2000" b="1" dirty="0" smtClean="0">
                <a:solidFill>
                  <a:srgbClr val="00B050"/>
                </a:solidFill>
              </a:rPr>
              <a:t>	; </a:t>
            </a:r>
            <a:r>
              <a:rPr lang="en-US" sz="2000" b="1" dirty="0">
                <a:solidFill>
                  <a:srgbClr val="00B050"/>
                </a:solidFill>
              </a:rPr>
              <a:t>R2 = R2 + (R3 × 2) (R2 is </a:t>
            </a:r>
            <a:r>
              <a:rPr lang="en-US" sz="2000" b="1" dirty="0" smtClean="0">
                <a:solidFill>
                  <a:srgbClr val="00B050"/>
                </a:solidFill>
              </a:rPr>
              <a:t>updated)</a:t>
            </a:r>
          </a:p>
          <a:p>
            <a:pPr marL="1828800" lvl="6"/>
            <a:endParaRPr lang="en-US" sz="2000" b="1" dirty="0">
              <a:solidFill>
                <a:srgbClr val="00B050"/>
              </a:solidFill>
            </a:endParaRPr>
          </a:p>
          <a:p>
            <a:pPr marL="1828800" lvl="6"/>
            <a:endParaRPr lang="en-US" sz="2000" b="1" dirty="0" smtClean="0">
              <a:solidFill>
                <a:srgbClr val="00B050"/>
              </a:solidFill>
            </a:endParaRP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pt-BR" sz="2400" b="1" dirty="0"/>
              <a:t>Scaled register </a:t>
            </a:r>
            <a:r>
              <a:rPr lang="pt-BR" sz="2400" b="1" dirty="0" smtClean="0"/>
              <a:t>post-indexed</a:t>
            </a:r>
          </a:p>
          <a:p>
            <a:pPr marL="914400" lvl="4"/>
            <a:r>
              <a:rPr lang="en-US" sz="2000" b="1" dirty="0">
                <a:solidFill>
                  <a:srgbClr val="C00000"/>
                </a:solidFill>
              </a:rPr>
              <a:t>STR R1, [R2], R3, LSL #</a:t>
            </a:r>
            <a:r>
              <a:rPr lang="en-US" sz="2000" b="1" dirty="0" smtClean="0">
                <a:solidFill>
                  <a:srgbClr val="C00000"/>
                </a:solidFill>
              </a:rPr>
              <a:t>2</a:t>
            </a:r>
            <a:r>
              <a:rPr lang="en-US" sz="2000" b="1" dirty="0" smtClean="0">
                <a:solidFill>
                  <a:srgbClr val="00B050"/>
                </a:solidFill>
              </a:rPr>
              <a:t>; </a:t>
            </a:r>
            <a:r>
              <a:rPr lang="en-US" sz="2000" b="1" dirty="0">
                <a:solidFill>
                  <a:srgbClr val="00B050"/>
                </a:solidFill>
              </a:rPr>
              <a:t>store R1 at location R2 of memory</a:t>
            </a:r>
            <a:r>
              <a:rPr lang="en-US" sz="2000" dirty="0">
                <a:solidFill>
                  <a:srgbClr val="00B050"/>
                </a:solidFill>
              </a:rPr>
              <a:t/>
            </a:r>
            <a:br>
              <a:rPr lang="en-US" sz="2000" dirty="0">
                <a:solidFill>
                  <a:srgbClr val="00B050"/>
                </a:solidFill>
              </a:rPr>
            </a:br>
            <a:r>
              <a:rPr lang="en-US" sz="2000" dirty="0" smtClean="0">
                <a:solidFill>
                  <a:srgbClr val="00B050"/>
                </a:solidFill>
              </a:rPr>
              <a:t>		</a:t>
            </a:r>
            <a:r>
              <a:rPr lang="en-US" sz="2000" b="1" dirty="0" smtClean="0">
                <a:solidFill>
                  <a:srgbClr val="00B050"/>
                </a:solidFill>
              </a:rPr>
              <a:t>; </a:t>
            </a:r>
            <a:r>
              <a:rPr lang="en-US" sz="2000" b="1" dirty="0">
                <a:solidFill>
                  <a:srgbClr val="00B050"/>
                </a:solidFill>
              </a:rPr>
              <a:t>and write back R2 + (R3 × 4) to R2.</a:t>
            </a:r>
            <a:r>
              <a:rPr lang="en-US" sz="2000" dirty="0">
                <a:solidFill>
                  <a:srgbClr val="00B050"/>
                </a:solidFill>
              </a:rPr>
              <a:t/>
            </a:r>
            <a:br>
              <a:rPr lang="en-US" sz="2000" dirty="0">
                <a:solidFill>
                  <a:srgbClr val="00B050"/>
                </a:solidFill>
              </a:rPr>
            </a:br>
            <a:r>
              <a:rPr lang="en-US" sz="2000" b="1" dirty="0">
                <a:solidFill>
                  <a:srgbClr val="C00000"/>
                </a:solidFill>
              </a:rPr>
              <a:t>LDR R1, [R2], R3, LSL #</a:t>
            </a:r>
            <a:r>
              <a:rPr lang="en-US" sz="2000" b="1" dirty="0" smtClean="0">
                <a:solidFill>
                  <a:srgbClr val="C00000"/>
                </a:solidFill>
              </a:rPr>
              <a:t>2</a:t>
            </a:r>
            <a:r>
              <a:rPr lang="en-US" sz="2000" b="1" dirty="0" smtClean="0">
                <a:solidFill>
                  <a:srgbClr val="00B050"/>
                </a:solidFill>
              </a:rPr>
              <a:t>; </a:t>
            </a:r>
            <a:r>
              <a:rPr lang="en-US" sz="2000" b="1" dirty="0">
                <a:solidFill>
                  <a:srgbClr val="00B050"/>
                </a:solidFill>
              </a:rPr>
              <a:t>load location R2 of memory to R1</a:t>
            </a:r>
            <a:r>
              <a:rPr lang="en-US" sz="2000" dirty="0">
                <a:solidFill>
                  <a:srgbClr val="00B050"/>
                </a:solidFill>
              </a:rPr>
              <a:t/>
            </a:r>
            <a:br>
              <a:rPr lang="en-US" sz="2000" dirty="0">
                <a:solidFill>
                  <a:srgbClr val="00B050"/>
                </a:solidFill>
              </a:rPr>
            </a:br>
            <a:r>
              <a:rPr lang="en-US" sz="2000" dirty="0" smtClean="0">
                <a:solidFill>
                  <a:srgbClr val="00B050"/>
                </a:solidFill>
              </a:rPr>
              <a:t>		</a:t>
            </a:r>
            <a:r>
              <a:rPr lang="en-US" sz="2000" b="1" dirty="0" smtClean="0">
                <a:solidFill>
                  <a:srgbClr val="00B050"/>
                </a:solidFill>
              </a:rPr>
              <a:t>; </a:t>
            </a:r>
            <a:r>
              <a:rPr lang="en-US" sz="2000" b="1" dirty="0">
                <a:solidFill>
                  <a:srgbClr val="00B050"/>
                </a:solidFill>
              </a:rPr>
              <a:t>and write back R2 + (R3 × 4) to </a:t>
            </a:r>
            <a:r>
              <a:rPr lang="en-US" sz="2000" b="1" dirty="0" smtClean="0">
                <a:solidFill>
                  <a:srgbClr val="00B050"/>
                </a:solidFill>
              </a:rPr>
              <a:t>R2</a:t>
            </a:r>
            <a:r>
              <a:rPr lang="en-US" sz="2400" dirty="0"/>
              <a:t/>
            </a:r>
            <a:br>
              <a:rPr lang="en-US" sz="2400" dirty="0"/>
            </a:br>
            <a:endParaRPr lang="pt-BR" sz="2400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4410278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91575"/>
    </mc:Choice>
    <mc:Fallback>
      <p:transition spd="slow" advTm="91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 smtClean="0"/>
              <a:t>To be Continued!</a:t>
            </a:r>
            <a:endParaRPr lang="en-US" sz="3200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356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9895"/>
    </mc:Choice>
    <mc:Fallback>
      <p:transition spd="slow" advTm="298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 smtClean="0"/>
              <a:t>Arm </a:t>
            </a:r>
            <a:r>
              <a:rPr lang="en-US" sz="2000" b="1" dirty="0"/>
              <a:t>Assembly Language Programming and Architecture,  Volume 1, 1st edition, Muhammad Ali </a:t>
            </a:r>
            <a:r>
              <a:rPr lang="en-US" sz="2000" b="1" dirty="0" err="1"/>
              <a:t>Mazidi</a:t>
            </a:r>
            <a:r>
              <a:rPr lang="en-US" sz="2000" b="1" dirty="0"/>
              <a:t>, </a:t>
            </a:r>
            <a:r>
              <a:rPr lang="en-US" sz="2000" b="1" dirty="0" err="1"/>
              <a:t>Sarmad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and </a:t>
            </a:r>
            <a:r>
              <a:rPr lang="en-US" sz="2000" b="1" dirty="0" err="1"/>
              <a:t>Sepehr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</a:t>
            </a:r>
            <a:r>
              <a:rPr lang="en-US" sz="2000" b="1" dirty="0" err="1"/>
              <a:t>MicroDigitalEd</a:t>
            </a:r>
            <a:r>
              <a:rPr lang="en-US" sz="2000" b="1" dirty="0"/>
              <a:t>, </a:t>
            </a:r>
            <a:r>
              <a:rPr lang="en-US" sz="2000" b="1" dirty="0" smtClean="0"/>
              <a:t>2013.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endParaRPr lang="en-US" sz="2000" b="1" dirty="0"/>
          </a:p>
          <a:p>
            <a:pPr algn="l"/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algn="l"/>
            <a:endParaRPr lang="fa-IR" sz="16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4"/>
    </mc:Choice>
    <mc:Fallback>
      <p:transition spd="slow" advTm="2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667000"/>
            <a:ext cx="8458200" cy="1493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/>
              <a:t>ARM Memory Map, Memory Access, and</a:t>
            </a:r>
          </a:p>
          <a:p>
            <a:pPr algn="ctr">
              <a:lnSpc>
                <a:spcPct val="150000"/>
              </a:lnSpc>
            </a:pPr>
            <a:r>
              <a:rPr lang="en-US" sz="3200" b="1" dirty="0"/>
              <a:t>Stack</a:t>
            </a:r>
            <a:endParaRPr lang="en-US" sz="2800" b="1" baseline="30000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05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4433"/>
    </mc:Choice>
    <mc:Fallback>
      <p:transition spd="slow" advTm="24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Memory Addressing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060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Memory Byte Addressing in ARM</a:t>
            </a:r>
            <a:r>
              <a:rPr lang="en-US" sz="2000" dirty="0">
                <a:solidFill>
                  <a:srgbClr val="00B050"/>
                </a:solidFill>
              </a:rPr>
              <a:t/>
            </a:r>
            <a:br>
              <a:rPr lang="en-US" sz="2000" dirty="0">
                <a:solidFill>
                  <a:srgbClr val="00B050"/>
                </a:solidFill>
              </a:rPr>
            </a:br>
            <a:endParaRPr lang="en-US" sz="2000" b="1" dirty="0" smtClean="0">
              <a:solidFill>
                <a:srgbClr val="00B050"/>
              </a:solidFill>
            </a:endParaRPr>
          </a:p>
        </p:txBody>
      </p:sp>
      <p:pic>
        <p:nvPicPr>
          <p:cNvPr id="7" name="Picture 6" descr="F6-1_MemByteAddrInARM.jpg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795187" y="1905000"/>
            <a:ext cx="5782226" cy="3932854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7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31025"/>
    </mc:Choice>
    <mc:Fallback>
      <p:transition spd="slow" advTm="1310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Memory Addressing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Sample </a:t>
            </a:r>
            <a:r>
              <a:rPr lang="en-US" sz="2400" b="1" dirty="0"/>
              <a:t>Memory Space Allocation in ARM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53" y="2806053"/>
            <a:ext cx="7609893" cy="223474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4929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3484"/>
    </mc:Choice>
    <mc:Fallback>
      <p:transition spd="slow" advTm="103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AHB and APB buses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AHB: advanced </a:t>
            </a:r>
            <a:r>
              <a:rPr lang="en-US" sz="2400" b="1" dirty="0"/>
              <a:t>high-performance </a:t>
            </a:r>
            <a:r>
              <a:rPr lang="en-US" sz="2400" b="1" dirty="0" smtClean="0"/>
              <a:t>bus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Connects CPU to RAM, ROM, …</a:t>
            </a:r>
            <a:endParaRPr lang="fa-IR" sz="2000" b="1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APB: advanced </a:t>
            </a:r>
            <a:r>
              <a:rPr lang="en-US" sz="2400" b="1" dirty="0"/>
              <a:t>peripherals </a:t>
            </a:r>
            <a:r>
              <a:rPr lang="en-US" sz="2400" b="1" dirty="0" smtClean="0"/>
              <a:t>bus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Dedicated </a:t>
            </a:r>
            <a:r>
              <a:rPr lang="en-US" sz="2000" b="1" dirty="0"/>
              <a:t>for communication with the </a:t>
            </a:r>
            <a:r>
              <a:rPr lang="en-US" sz="2000" b="1" dirty="0" smtClean="0"/>
              <a:t>on-chip peripherals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/>
              <a:t>timers</a:t>
            </a:r>
            <a:r>
              <a:rPr lang="en-US" b="1" dirty="0"/>
              <a:t>, ADC, UART, SPI, </a:t>
            </a:r>
            <a:r>
              <a:rPr lang="en-US" b="1" dirty="0" smtClean="0"/>
              <a:t>I2C, …</a:t>
            </a:r>
            <a:endParaRPr lang="en-US" b="1" dirty="0"/>
          </a:p>
        </p:txBody>
      </p:sp>
      <p:pic>
        <p:nvPicPr>
          <p:cNvPr id="7" name="Picture 6" descr="F6-4_AHBandAPBinARM.jpg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508760" y="3664226"/>
            <a:ext cx="6339840" cy="2486848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163985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7649"/>
    </mc:Choice>
    <mc:Fallback>
      <p:transition spd="slow" advTm="87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Data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Misalignment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in SRAM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Compilers </a:t>
            </a:r>
            <a:r>
              <a:rPr lang="en-US" sz="2400" b="1" dirty="0"/>
              <a:t>make sure that </a:t>
            </a:r>
            <a:r>
              <a:rPr lang="en-US" sz="2400" b="1" dirty="0" smtClean="0"/>
              <a:t>instructions are always </a:t>
            </a:r>
            <a:r>
              <a:rPr lang="en-US" sz="2400" b="1" dirty="0"/>
              <a:t>aligned </a:t>
            </a:r>
            <a:endParaRPr lang="en-US" sz="2400" b="1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Placement </a:t>
            </a:r>
            <a:r>
              <a:rPr lang="en-US" sz="2400" b="1" dirty="0"/>
              <a:t>of data in SRAM </a:t>
            </a:r>
            <a:r>
              <a:rPr lang="en-US" sz="2400" b="1" dirty="0" smtClean="0"/>
              <a:t>can be nonaligned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Memory access penalty</a:t>
            </a:r>
            <a:endParaRPr lang="fa-IR" sz="2000" b="1" dirty="0" smtClean="0"/>
          </a:p>
        </p:txBody>
      </p:sp>
      <p:pic>
        <p:nvPicPr>
          <p:cNvPr id="8" name="Picture 7" descr="F6-5_MemoryAccessforAlignedAndNon-alignedData.jpg"/>
          <p:cNvPicPr/>
          <p:nvPr/>
        </p:nvPicPr>
        <p:blipFill rotWithShape="1">
          <a:blip r:embed="rId7" cstate="print"/>
          <a:srcRect b="67267"/>
          <a:stretch/>
        </p:blipFill>
        <p:spPr>
          <a:xfrm>
            <a:off x="1295400" y="2728793"/>
            <a:ext cx="7113534" cy="1233607"/>
          </a:xfrm>
          <a:prstGeom prst="rect">
            <a:avLst/>
          </a:prstGeom>
        </p:spPr>
      </p:pic>
      <p:pic>
        <p:nvPicPr>
          <p:cNvPr id="9" name="Picture 8" descr="F6-5_MemoryAccessforAlignedAndNon-alignedData.jpg"/>
          <p:cNvPicPr/>
          <p:nvPr/>
        </p:nvPicPr>
        <p:blipFill rotWithShape="1">
          <a:blip r:embed="rId7" cstate="print"/>
          <a:srcRect t="35789"/>
          <a:stretch/>
        </p:blipFill>
        <p:spPr>
          <a:xfrm>
            <a:off x="1295400" y="3910717"/>
            <a:ext cx="7113534" cy="287108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671736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72457"/>
    </mc:Choice>
    <mc:Fallback>
      <p:transition spd="slow" advTm="272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Data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Misalignment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in SRAM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LDR R1, =0x40000000 ; </a:t>
            </a:r>
            <a:r>
              <a:rPr lang="pt-BR" b="1" dirty="0">
                <a:solidFill>
                  <a:srgbClr val="00B050"/>
                </a:solidFill>
              </a:rPr>
              <a:t>R1=0x40000000</a:t>
            </a:r>
          </a:p>
          <a:p>
            <a:pPr lvl="2"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LDR R2, =0x4598F31E ; </a:t>
            </a:r>
            <a:r>
              <a:rPr lang="pt-BR" b="1" dirty="0">
                <a:solidFill>
                  <a:srgbClr val="00B050"/>
                </a:solidFill>
              </a:rPr>
              <a:t>R2=0x4598F31E</a:t>
            </a:r>
          </a:p>
          <a:p>
            <a:pPr lvl="2"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STR R2, [R1] ; </a:t>
            </a:r>
            <a:r>
              <a:rPr lang="pt-BR" b="1" dirty="0">
                <a:solidFill>
                  <a:srgbClr val="00B050"/>
                </a:solidFill>
              </a:rPr>
              <a:t>Store R2 to location 0x40000000</a:t>
            </a:r>
          </a:p>
          <a:p>
            <a:pPr lvl="2"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ADD R1, R1, #1 ; </a:t>
            </a:r>
            <a:r>
              <a:rPr lang="pt-BR" b="1" dirty="0">
                <a:solidFill>
                  <a:srgbClr val="00B050"/>
                </a:solidFill>
              </a:rPr>
              <a:t>R1 = R1 + 1 = 0x40000001</a:t>
            </a:r>
          </a:p>
          <a:p>
            <a:pPr lvl="2"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STR R2, [R1] ; </a:t>
            </a:r>
            <a:r>
              <a:rPr lang="pt-BR" b="1" dirty="0">
                <a:solidFill>
                  <a:srgbClr val="00B050"/>
                </a:solidFill>
              </a:rPr>
              <a:t>Store R2 to location </a:t>
            </a:r>
            <a:r>
              <a:rPr lang="pt-BR" b="1" dirty="0" smtClean="0">
                <a:solidFill>
                  <a:srgbClr val="00B050"/>
                </a:solidFill>
              </a:rPr>
              <a:t>0x40000001</a:t>
            </a:r>
            <a:endParaRPr lang="pt-BR" b="1" dirty="0">
              <a:solidFill>
                <a:srgbClr val="00B05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8040" y="3236624"/>
            <a:ext cx="6329160" cy="128383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52600" y="4572000"/>
            <a:ext cx="6367433" cy="120938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2414822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16836"/>
    </mc:Choice>
    <mc:Fallback>
      <p:transition spd="slow" advTm="116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Advanced Indexed Addressing Mode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dirty="0"/>
              <a:t>Base plus offset addressing </a:t>
            </a:r>
            <a:r>
              <a:rPr lang="pt-BR" sz="2400" b="1" dirty="0" smtClean="0"/>
              <a:t>modes</a:t>
            </a:r>
            <a:endParaRPr lang="fa-IR" sz="2400" b="1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Pre-indexed addressing mode with fixed offset</a:t>
            </a:r>
            <a:endParaRPr lang="fa-IR" sz="2000" b="1" dirty="0" smtClean="0"/>
          </a:p>
          <a:p>
            <a:pPr lvl="2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LDR R5, =0x55667788</a:t>
            </a:r>
          </a:p>
          <a:p>
            <a:pPr lvl="2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LDR R1, =</a:t>
            </a:r>
            <a:r>
              <a:rPr lang="en-US" b="1" dirty="0" smtClean="0">
                <a:solidFill>
                  <a:srgbClr val="C00000"/>
                </a:solidFill>
              </a:rPr>
              <a:t>0x10000000</a:t>
            </a:r>
            <a:r>
              <a:rPr lang="en-US" b="1" dirty="0" smtClean="0">
                <a:solidFill>
                  <a:srgbClr val="00B05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load the address of first location</a:t>
            </a:r>
          </a:p>
          <a:p>
            <a:pPr lvl="2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STR R5, [R1] </a:t>
            </a:r>
            <a:r>
              <a:rPr lang="en-US" b="1" dirty="0">
                <a:solidFill>
                  <a:srgbClr val="00B050"/>
                </a:solidFill>
              </a:rPr>
              <a:t>; store R5 to location 0x10000000</a:t>
            </a:r>
          </a:p>
          <a:p>
            <a:pPr lvl="2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STR R5, [R1, #4</a:t>
            </a:r>
            <a:r>
              <a:rPr lang="en-US" b="1" dirty="0" smtClean="0">
                <a:solidFill>
                  <a:srgbClr val="C00000"/>
                </a:solidFill>
              </a:rPr>
              <a:t>]; </a:t>
            </a:r>
            <a:r>
              <a:rPr lang="en-US" b="1" dirty="0">
                <a:solidFill>
                  <a:srgbClr val="00B050"/>
                </a:solidFill>
              </a:rPr>
              <a:t>store R5 to location 0x10000000 + 4 (0x10000004</a:t>
            </a:r>
            <a:r>
              <a:rPr lang="en-US" b="1" dirty="0" smtClean="0">
                <a:solidFill>
                  <a:srgbClr val="00B050"/>
                </a:solidFill>
              </a:rPr>
              <a:t>)</a:t>
            </a:r>
          </a:p>
          <a:p>
            <a:pPr lvl="2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STR R5, [R1, #8</a:t>
            </a:r>
            <a:r>
              <a:rPr lang="en-US" b="1" dirty="0" smtClean="0">
                <a:solidFill>
                  <a:srgbClr val="C00000"/>
                </a:solidFill>
              </a:rPr>
              <a:t>]; </a:t>
            </a:r>
            <a:r>
              <a:rPr lang="en-US" b="1" dirty="0">
                <a:solidFill>
                  <a:srgbClr val="00B050"/>
                </a:solidFill>
              </a:rPr>
              <a:t>store R5 to location 0x10000000 + 8 (0x10000008)</a:t>
            </a:r>
          </a:p>
          <a:p>
            <a:pPr lvl="2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STR R5, [R1, #0x0C</a:t>
            </a:r>
            <a:r>
              <a:rPr lang="en-US" b="1" dirty="0" smtClean="0">
                <a:solidFill>
                  <a:srgbClr val="C00000"/>
                </a:solidFill>
              </a:rPr>
              <a:t>]; </a:t>
            </a:r>
            <a:r>
              <a:rPr lang="en-US" b="1" dirty="0">
                <a:solidFill>
                  <a:srgbClr val="00B050"/>
                </a:solidFill>
              </a:rPr>
              <a:t>store R5 to location 0x10000000 + 0x0C (0x1000000C)</a:t>
            </a:r>
            <a:endParaRPr lang="en-US" b="1" dirty="0" smtClean="0">
              <a:solidFill>
                <a:srgbClr val="00B050"/>
              </a:solidFill>
            </a:endParaRPr>
          </a:p>
          <a:p>
            <a:pPr marL="0" lvl="2">
              <a:lnSpc>
                <a:spcPct val="150000"/>
              </a:lnSpc>
            </a:pPr>
            <a:endParaRPr lang="en-US" sz="2400" b="1" dirty="0"/>
          </a:p>
          <a:p>
            <a:pPr lvl="2">
              <a:lnSpc>
                <a:spcPct val="150000"/>
              </a:lnSpc>
            </a:pPr>
            <a:endParaRPr lang="pt-BR" b="1" dirty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0078056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77085"/>
    </mc:Choice>
    <mc:Fallback>
      <p:transition spd="slow" advTm="177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7.8|3.7|4.4|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1.1|71.5|18.8|31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9.2|46.5|4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2|7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5|65.6|50.8|13.4|16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1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37753</TotalTime>
  <Words>836</Words>
  <Application>Microsoft Office PowerPoint</Application>
  <PresentationFormat>On-screen Show (4:3)</PresentationFormat>
  <Paragraphs>118</Paragraphs>
  <Slides>14</Slides>
  <Notes>0</Notes>
  <HiddenSlides>0</HiddenSlides>
  <MMClips>14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Office Theme</vt:lpstr>
      <vt:lpstr>Aspect</vt:lpstr>
      <vt:lpstr>Microprocessors and Assembly Language  Spring 2020</vt:lpstr>
      <vt:lpstr>Copyright Notice</vt:lpstr>
      <vt:lpstr>PowerPoint Presentation</vt:lpstr>
      <vt:lpstr>Memory Addressing</vt:lpstr>
      <vt:lpstr>Memory Addressing</vt:lpstr>
      <vt:lpstr>AHB and APB buses</vt:lpstr>
      <vt:lpstr>Data Misalignment in SRAM</vt:lpstr>
      <vt:lpstr>Data Misalignment in SRAM</vt:lpstr>
      <vt:lpstr>Advanced Indexed Addressing Mode</vt:lpstr>
      <vt:lpstr>Advanced Indexed Addressing Mode</vt:lpstr>
      <vt:lpstr>Advanced Indexed Addressing Mode</vt:lpstr>
      <vt:lpstr>Advanced Indexed Addressing Mode</vt:lpstr>
      <vt:lpstr>Advanced Indexed Addressing Mode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Hamed</cp:lastModifiedBy>
  <cp:revision>696</cp:revision>
  <cp:lastPrinted>2017-02-07T08:08:08Z</cp:lastPrinted>
  <dcterms:created xsi:type="dcterms:W3CDTF">2006-08-16T00:00:00Z</dcterms:created>
  <dcterms:modified xsi:type="dcterms:W3CDTF">2020-10-16T16:03:07Z</dcterms:modified>
</cp:coreProperties>
</file>